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4" r:id="rId9"/>
    <p:sldId id="275" r:id="rId10"/>
    <p:sldId id="273" r:id="rId11"/>
    <p:sldId id="276" r:id="rId12"/>
    <p:sldId id="277" r:id="rId13"/>
    <p:sldId id="278" r:id="rId14"/>
    <p:sldId id="262" r:id="rId15"/>
    <p:sldId id="268" r:id="rId16"/>
    <p:sldId id="267" r:id="rId17"/>
    <p:sldId id="269" r:id="rId18"/>
    <p:sldId id="270" r:id="rId19"/>
    <p:sldId id="279" r:id="rId20"/>
    <p:sldId id="280" r:id="rId21"/>
    <p:sldId id="265" r:id="rId22"/>
  </p:sldIdLst>
  <p:sldSz cx="18288000" cy="10287000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 varScale="1">
        <p:scale>
          <a:sx n="50" d="100"/>
          <a:sy n="50" d="100"/>
        </p:scale>
        <p:origin x="97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sv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2163" y="6376956"/>
            <a:ext cx="16775523" cy="3160055"/>
            <a:chOff x="0" y="0"/>
            <a:chExt cx="2598968" cy="455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8968" cy="455514"/>
            </a:xfrm>
            <a:custGeom>
              <a:avLst/>
              <a:gdLst/>
              <a:ahLst/>
              <a:cxnLst/>
              <a:rect l="l" t="t" r="r" b="b"/>
              <a:pathLst>
                <a:path w="2598968" h="455514">
                  <a:moveTo>
                    <a:pt x="29536" y="0"/>
                  </a:moveTo>
                  <a:lnTo>
                    <a:pt x="2569432" y="0"/>
                  </a:lnTo>
                  <a:cubicBezTo>
                    <a:pt x="2585744" y="0"/>
                    <a:pt x="2598968" y="13224"/>
                    <a:pt x="2598968" y="29536"/>
                  </a:cubicBezTo>
                  <a:lnTo>
                    <a:pt x="2598968" y="425978"/>
                  </a:lnTo>
                  <a:cubicBezTo>
                    <a:pt x="2598968" y="442290"/>
                    <a:pt x="2585744" y="455514"/>
                    <a:pt x="2569432" y="455514"/>
                  </a:cubicBezTo>
                  <a:lnTo>
                    <a:pt x="29536" y="455514"/>
                  </a:lnTo>
                  <a:cubicBezTo>
                    <a:pt x="13224" y="455514"/>
                    <a:pt x="0" y="442290"/>
                    <a:pt x="0" y="425978"/>
                  </a:cubicBezTo>
                  <a:lnTo>
                    <a:pt x="0" y="29536"/>
                  </a:lnTo>
                  <a:cubicBezTo>
                    <a:pt x="0" y="13224"/>
                    <a:pt x="13224" y="0"/>
                    <a:pt x="29536" y="0"/>
                  </a:cubicBezTo>
                  <a:close/>
                </a:path>
              </a:pathLst>
            </a:custGeom>
            <a:blipFill>
              <a:blip r:embed="rId2"/>
              <a:stretch>
                <a:fillRect t="-163958" b="-16395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715942"/>
            <a:ext cx="12607620" cy="334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86"/>
              </a:lnSpc>
            </a:pPr>
            <a:r>
              <a:rPr lang="en-US" sz="11896" b="1" spc="-463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Supply Chain Management</a:t>
            </a:r>
          </a:p>
        </p:txBody>
      </p:sp>
      <p:sp>
        <p:nvSpPr>
          <p:cNvPr id="5" name="Freeform 5"/>
          <p:cNvSpPr/>
          <p:nvPr/>
        </p:nvSpPr>
        <p:spPr>
          <a:xfrm>
            <a:off x="13487400" y="1390801"/>
            <a:ext cx="1764658" cy="1887307"/>
          </a:xfrm>
          <a:custGeom>
            <a:avLst/>
            <a:gdLst/>
            <a:ahLst/>
            <a:cxnLst/>
            <a:rect l="l" t="t" r="r" b="b"/>
            <a:pathLst>
              <a:path w="3142818" h="3160055">
                <a:moveTo>
                  <a:pt x="0" y="0"/>
                </a:moveTo>
                <a:lnTo>
                  <a:pt x="3142818" y="0"/>
                </a:lnTo>
                <a:lnTo>
                  <a:pt x="3142818" y="3160055"/>
                </a:lnTo>
                <a:lnTo>
                  <a:pt x="0" y="3160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82799" y="1390801"/>
            <a:ext cx="1764657" cy="1887307"/>
          </a:xfrm>
          <a:custGeom>
            <a:avLst/>
            <a:gdLst/>
            <a:ahLst/>
            <a:cxnLst/>
            <a:rect l="l" t="t" r="r" b="b"/>
            <a:pathLst>
              <a:path w="3142818" h="3160055">
                <a:moveTo>
                  <a:pt x="0" y="0"/>
                </a:moveTo>
                <a:lnTo>
                  <a:pt x="3142818" y="0"/>
                </a:lnTo>
                <a:lnTo>
                  <a:pt x="3142818" y="3160055"/>
                </a:lnTo>
                <a:lnTo>
                  <a:pt x="0" y="3160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41878" y="9378261"/>
            <a:ext cx="1236093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82C90-E1D2-CCB7-2D5A-86EAA585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DB87EFA4-2F48-E8E4-902B-D86644DF6C97}"/>
              </a:ext>
            </a:extLst>
          </p:cNvPr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C07A00-0CEF-C3C0-9EDD-E522967452A8}"/>
              </a:ext>
            </a:extLst>
          </p:cNvPr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5BC66-7697-B1BD-8683-6998C9D1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857500"/>
            <a:ext cx="10439400" cy="3200400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Excel</a:t>
            </a:r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: Initial data cleaning and transformation</a:t>
            </a:r>
          </a:p>
          <a:p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SQL</a:t>
            </a:r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: Data extraction ,views and queries as a data source for </a:t>
            </a:r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BI tools.</a:t>
            </a:r>
            <a:endParaRPr 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Power BI &amp; Tableau</a:t>
            </a:r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: Visualization and dashboarding</a:t>
            </a:r>
          </a:p>
          <a:p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KPI Framework</a:t>
            </a:r>
            <a:r>
              <a:rPr 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: Standardized retention metrics</a:t>
            </a:r>
            <a:endParaRPr lang="en-IN" sz="28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06FD034-21B6-96E1-2F05-2FC5AB56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60312"/>
            <a:ext cx="10972800" cy="1744662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bg1"/>
                </a:solidFill>
                <a:cs typeface="Times New Roman" panose="02020603050405020304" pitchFamily="18" charset="0"/>
              </a:rPr>
              <a:t>Tools and Methodology</a:t>
            </a:r>
            <a:endParaRPr lang="en-I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3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DAF5D-704D-913E-8842-8404F6E6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46F057E-FCFF-3208-AFB4-61BADA90A353}"/>
              </a:ext>
            </a:extLst>
          </p:cNvPr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C3637FB-AE62-CB98-B51D-9D4F10BD0AE3}"/>
              </a:ext>
            </a:extLst>
          </p:cNvPr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CB543-3A06-707A-7366-F0B2C0B89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705100"/>
            <a:ext cx="10591800" cy="60960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bg1"/>
                </a:solidFill>
              </a:rPr>
              <a:t>Product Wise Sales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Sales Growth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Daily Sales Trend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State Wise Sales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Top 5 Store Wise Sales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Region Wise Sales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Total Inventory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Inventory Value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Overstock, Out-of-stock, Under-stock</a:t>
            </a:r>
          </a:p>
          <a:p>
            <a:r>
              <a:rPr lang="en-US" altLang="en-US" sz="2800" dirty="0">
                <a:solidFill>
                  <a:schemeClr val="bg1"/>
                </a:solidFill>
              </a:rPr>
              <a:t>Purchase Method Wise Sales</a:t>
            </a:r>
            <a:endParaRPr lang="en-IN" sz="28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2126E-BB6C-1B5F-56A6-5354CFFD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647700"/>
            <a:ext cx="8229600" cy="11430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bg1"/>
                </a:solidFill>
                <a:cs typeface="Times New Roman" panose="02020603050405020304" pitchFamily="18" charset="0"/>
              </a:rPr>
              <a:t>Key KPI’s Measured</a:t>
            </a:r>
            <a:endParaRPr lang="en-I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9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8DD40-8ECA-F95A-FBDA-899B0623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176CD4F-4235-C7F6-E892-5461DFDB3EC9}"/>
              </a:ext>
            </a:extLst>
          </p:cNvPr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352907A-C623-F9E5-62B7-DFFE6155E91E}"/>
              </a:ext>
            </a:extLst>
          </p:cNvPr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D802-15E7-9E9A-C751-B21B149B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6900"/>
            <a:ext cx="11887200" cy="7924800"/>
          </a:xfrm>
        </p:spPr>
        <p:txBody>
          <a:bodyPr>
            <a:normAutofit fontScale="70000" lnSpcReduction="2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This suggests strong profitability, with a significant margin between revenue and cost. Where Total cost was $116.93M and revenue generated was $373.81M</a:t>
            </a:r>
          </a:p>
          <a:p>
            <a:pPr marL="0" indent="0">
              <a:buNone/>
            </a:pPr>
            <a:endParaRPr lang="en-US" sz="4100" dirty="0">
              <a:solidFill>
                <a:schemeClr val="bg1"/>
              </a:solidFill>
            </a:endParaRPr>
          </a:p>
          <a:p>
            <a:r>
              <a:rPr lang="en-US" sz="4100" b="1" dirty="0">
                <a:solidFill>
                  <a:schemeClr val="bg1"/>
                </a:solidFill>
              </a:rPr>
              <a:t>YTD sales </a:t>
            </a:r>
            <a:r>
              <a:rPr lang="en-US" sz="4100" dirty="0">
                <a:solidFill>
                  <a:schemeClr val="bg1"/>
                </a:solidFill>
              </a:rPr>
              <a:t>- Displays annual sales totals which was at peak in 2022 with $92.57M and there was a drop in 2023 which plummets to $24.13M </a:t>
            </a:r>
          </a:p>
          <a:p>
            <a:r>
              <a:rPr lang="en-IN" sz="4100" b="1" dirty="0">
                <a:solidFill>
                  <a:schemeClr val="bg1"/>
                </a:solidFill>
              </a:rPr>
              <a:t>Sales Growth Percentage – </a:t>
            </a:r>
            <a:r>
              <a:rPr lang="en-IN" sz="4100" dirty="0">
                <a:solidFill>
                  <a:schemeClr val="bg1"/>
                </a:solidFill>
              </a:rPr>
              <a:t>In</a:t>
            </a:r>
            <a:r>
              <a:rPr lang="en-IN" sz="4100" b="1" dirty="0">
                <a:solidFill>
                  <a:schemeClr val="bg1"/>
                </a:solidFill>
              </a:rPr>
              <a:t> </a:t>
            </a:r>
            <a:r>
              <a:rPr lang="en-US" sz="4100" dirty="0">
                <a:solidFill>
                  <a:schemeClr val="bg1"/>
                </a:solidFill>
              </a:rPr>
              <a:t>2019–2022</a:t>
            </a:r>
            <a:r>
              <a:rPr lang="en-US" sz="4100" b="1" dirty="0">
                <a:solidFill>
                  <a:schemeClr val="bg1"/>
                </a:solidFill>
              </a:rPr>
              <a:t>:</a:t>
            </a:r>
            <a:r>
              <a:rPr lang="en-US" sz="4100" dirty="0">
                <a:solidFill>
                  <a:schemeClr val="bg1"/>
                </a:solidFill>
              </a:rPr>
              <a:t> Positive but slowing growth (14.92% → 1.57%) and in 2023 Massive decline of 73.93%</a:t>
            </a:r>
          </a:p>
          <a:p>
            <a:r>
              <a:rPr lang="en-IN" sz="4100" b="1" dirty="0">
                <a:solidFill>
                  <a:schemeClr val="bg1"/>
                </a:solidFill>
              </a:rPr>
              <a:t>Monthly Sales Trend - </a:t>
            </a:r>
            <a:r>
              <a:rPr lang="en-US" sz="4100" dirty="0">
                <a:solidFill>
                  <a:schemeClr val="bg1"/>
                </a:solidFill>
              </a:rPr>
              <a:t>Shows a monthly breakdown for a single year for e.g.- In 2023 the Highest month was march where the sales was of  $37.75M and the lowest was December where the sales was $26.26M.</a:t>
            </a:r>
          </a:p>
          <a:p>
            <a:r>
              <a:rPr lang="en-IN" sz="4100" b="1" dirty="0">
                <a:solidFill>
                  <a:schemeClr val="bg1"/>
                </a:solidFill>
              </a:rPr>
              <a:t>Product Wise Sales – </a:t>
            </a:r>
            <a:r>
              <a:rPr lang="en-IN" sz="4100" dirty="0">
                <a:solidFill>
                  <a:schemeClr val="bg1"/>
                </a:solidFill>
              </a:rPr>
              <a:t>Here the top performer was Arts and Entertainments with the sales of $88.37M.</a:t>
            </a:r>
          </a:p>
          <a:p>
            <a:r>
              <a:rPr lang="en-US" sz="4100" b="1" dirty="0">
                <a:solidFill>
                  <a:schemeClr val="bg1"/>
                </a:solidFill>
              </a:rPr>
              <a:t>Top 5 Store Wise Sales - </a:t>
            </a:r>
            <a:r>
              <a:rPr lang="en-IN" sz="4100" dirty="0">
                <a:solidFill>
                  <a:schemeClr val="bg1"/>
                </a:solidFill>
              </a:rPr>
              <a:t>Argyle Store &amp; Clarges Store contributed the highest sales of 23% each.</a:t>
            </a:r>
          </a:p>
          <a:p>
            <a:r>
              <a:rPr lang="en-IN" sz="4100" b="1" dirty="0">
                <a:solidFill>
                  <a:schemeClr val="bg1"/>
                </a:solidFill>
              </a:rPr>
              <a:t>State Wise Sales </a:t>
            </a:r>
            <a:r>
              <a:rPr lang="en-IN" sz="4100" dirty="0">
                <a:solidFill>
                  <a:schemeClr val="bg1"/>
                </a:solidFill>
              </a:rPr>
              <a:t>- </a:t>
            </a:r>
            <a:r>
              <a:rPr lang="en-US" sz="4100" dirty="0">
                <a:solidFill>
                  <a:schemeClr val="bg1"/>
                </a:solidFill>
              </a:rPr>
              <a:t>California dominates, followed by Texas, North Carolina, Massachusetts, etc. Maine &amp; Idaho states have negligible sales.  </a:t>
            </a:r>
            <a:endParaRPr lang="en-IN" sz="41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77DE74-0216-0CD4-9E49-3D105604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266700"/>
            <a:ext cx="11582400" cy="1439862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Description of each KPI’s </a:t>
            </a:r>
            <a:endParaRPr lang="en-I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4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667400-8154-A410-9739-7137E44CD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A474510-76E8-66C0-190E-9C961EF0DB1A}"/>
              </a:ext>
            </a:extLst>
          </p:cNvPr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1D52C8E-B4AF-00BD-3E57-5EF197634F6C}"/>
              </a:ext>
            </a:extLst>
          </p:cNvPr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B110DF7-9841-DF21-BCF7-DF20237B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724733"/>
            <a:ext cx="8229600" cy="11430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Tableau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43BBC-A9B9-56A8-01F7-CD3CB1E1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3" y="2527524"/>
            <a:ext cx="14810427" cy="727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278623" y="495300"/>
            <a:ext cx="3733800" cy="4648200"/>
            <a:chOff x="0" y="-25335"/>
            <a:chExt cx="1515615" cy="864586"/>
          </a:xfrm>
        </p:grpSpPr>
        <p:sp>
          <p:nvSpPr>
            <p:cNvPr id="9" name="Freeform 9"/>
            <p:cNvSpPr/>
            <p:nvPr/>
          </p:nvSpPr>
          <p:spPr>
            <a:xfrm>
              <a:off x="0" y="-25335"/>
              <a:ext cx="1515615" cy="864586"/>
            </a:xfrm>
            <a:custGeom>
              <a:avLst/>
              <a:gdLst/>
              <a:ahLst/>
              <a:cxnLst/>
              <a:rect l="l" t="t" r="r" b="b"/>
              <a:pathLst>
                <a:path w="1515615" h="864586">
                  <a:moveTo>
                    <a:pt x="50648" y="0"/>
                  </a:moveTo>
                  <a:lnTo>
                    <a:pt x="1464967" y="0"/>
                  </a:lnTo>
                  <a:cubicBezTo>
                    <a:pt x="1492939" y="0"/>
                    <a:pt x="1515615" y="22676"/>
                    <a:pt x="1515615" y="50648"/>
                  </a:cubicBezTo>
                  <a:lnTo>
                    <a:pt x="1515615" y="813937"/>
                  </a:lnTo>
                  <a:cubicBezTo>
                    <a:pt x="1515615" y="827370"/>
                    <a:pt x="1510279" y="840253"/>
                    <a:pt x="1500781" y="849751"/>
                  </a:cubicBezTo>
                  <a:cubicBezTo>
                    <a:pt x="1491282" y="859249"/>
                    <a:pt x="1478400" y="864586"/>
                    <a:pt x="1464967" y="864586"/>
                  </a:cubicBezTo>
                  <a:lnTo>
                    <a:pt x="50648" y="864586"/>
                  </a:lnTo>
                  <a:cubicBezTo>
                    <a:pt x="37216" y="864586"/>
                    <a:pt x="24333" y="859249"/>
                    <a:pt x="14835" y="849751"/>
                  </a:cubicBezTo>
                  <a:cubicBezTo>
                    <a:pt x="5336" y="840253"/>
                    <a:pt x="0" y="827370"/>
                    <a:pt x="0" y="813937"/>
                  </a:cubicBezTo>
                  <a:lnTo>
                    <a:pt x="0" y="50648"/>
                  </a:lnTo>
                  <a:cubicBezTo>
                    <a:pt x="0" y="37216"/>
                    <a:pt x="5336" y="24333"/>
                    <a:pt x="14835" y="14835"/>
                  </a:cubicBezTo>
                  <a:cubicBezTo>
                    <a:pt x="24333" y="5336"/>
                    <a:pt x="37216" y="0"/>
                    <a:pt x="50648" y="0"/>
                  </a:cubicBezTo>
                  <a:close/>
                </a:path>
              </a:pathLst>
            </a:custGeom>
            <a:blipFill>
              <a:blip r:embed="rId2"/>
              <a:stretch>
                <a:fillRect l="-2455" r="-2455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792200" y="7693930"/>
            <a:ext cx="2619375" cy="2606490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4" y="0"/>
                </a:lnTo>
                <a:lnTo>
                  <a:pt x="3513134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668625" y="7705975"/>
            <a:ext cx="2619375" cy="2650765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3" y="0"/>
                </a:lnTo>
                <a:lnTo>
                  <a:pt x="3513133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5D972D-E90A-90E5-CEBF-37C26BF8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" y="1654653"/>
            <a:ext cx="7838003" cy="12462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1FB1EC-0CDE-7103-3654-020E5B4D8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281" y="1684168"/>
            <a:ext cx="3733800" cy="1246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A9AC13-9BAC-20E3-6861-F8044D361F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" y="3131820"/>
            <a:ext cx="7838003" cy="2057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209878-63E2-7BA0-77BC-46DC0DDA9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9281" y="3187389"/>
            <a:ext cx="3880464" cy="2057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4F19D8-82F3-3B76-D35E-0D1F4079A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" y="5417373"/>
            <a:ext cx="7838003" cy="23146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8E2050-73D7-E40F-4C7B-EA3DB76A4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4521" y="5391318"/>
            <a:ext cx="4906023" cy="23146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F21DE3-DE28-9C56-7EB1-C1CEC032CE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7962900"/>
            <a:ext cx="7838003" cy="20573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8DE8B7-18D1-3700-69AA-9615163A86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9281" y="7962899"/>
            <a:ext cx="3581387" cy="2014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F0897-9D4B-6C61-2760-0A79924453D0}"/>
              </a:ext>
            </a:extLst>
          </p:cNvPr>
          <p:cNvSpPr txBox="1"/>
          <p:nvPr/>
        </p:nvSpPr>
        <p:spPr>
          <a:xfrm>
            <a:off x="4953000" y="231074"/>
            <a:ext cx="4750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SQL Queries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D9D8E3-83A2-306D-7E1F-9979E9F78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C72EB417-E5AC-6185-06B9-4EDB805FAE92}"/>
              </a:ext>
            </a:extLst>
          </p:cNvPr>
          <p:cNvGrpSpPr/>
          <p:nvPr/>
        </p:nvGrpSpPr>
        <p:grpSpPr>
          <a:xfrm>
            <a:off x="13106400" y="495300"/>
            <a:ext cx="4906023" cy="5334000"/>
            <a:chOff x="0" y="-25335"/>
            <a:chExt cx="1515615" cy="864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D985D04-EA7F-9FB1-F823-B8089DEC2B52}"/>
                </a:ext>
              </a:extLst>
            </p:cNvPr>
            <p:cNvSpPr/>
            <p:nvPr/>
          </p:nvSpPr>
          <p:spPr>
            <a:xfrm>
              <a:off x="0" y="-25335"/>
              <a:ext cx="1515615" cy="864586"/>
            </a:xfrm>
            <a:custGeom>
              <a:avLst/>
              <a:gdLst/>
              <a:ahLst/>
              <a:cxnLst/>
              <a:rect l="l" t="t" r="r" b="b"/>
              <a:pathLst>
                <a:path w="1515615" h="864586">
                  <a:moveTo>
                    <a:pt x="50648" y="0"/>
                  </a:moveTo>
                  <a:lnTo>
                    <a:pt x="1464967" y="0"/>
                  </a:lnTo>
                  <a:cubicBezTo>
                    <a:pt x="1492939" y="0"/>
                    <a:pt x="1515615" y="22676"/>
                    <a:pt x="1515615" y="50648"/>
                  </a:cubicBezTo>
                  <a:lnTo>
                    <a:pt x="1515615" y="813937"/>
                  </a:lnTo>
                  <a:cubicBezTo>
                    <a:pt x="1515615" y="827370"/>
                    <a:pt x="1510279" y="840253"/>
                    <a:pt x="1500781" y="849751"/>
                  </a:cubicBezTo>
                  <a:cubicBezTo>
                    <a:pt x="1491282" y="859249"/>
                    <a:pt x="1478400" y="864586"/>
                    <a:pt x="1464967" y="864586"/>
                  </a:cubicBezTo>
                  <a:lnTo>
                    <a:pt x="50648" y="864586"/>
                  </a:lnTo>
                  <a:cubicBezTo>
                    <a:pt x="37216" y="864586"/>
                    <a:pt x="24333" y="859249"/>
                    <a:pt x="14835" y="849751"/>
                  </a:cubicBezTo>
                  <a:cubicBezTo>
                    <a:pt x="5336" y="840253"/>
                    <a:pt x="0" y="827370"/>
                    <a:pt x="0" y="813937"/>
                  </a:cubicBezTo>
                  <a:lnTo>
                    <a:pt x="0" y="50648"/>
                  </a:lnTo>
                  <a:cubicBezTo>
                    <a:pt x="0" y="37216"/>
                    <a:pt x="5336" y="24333"/>
                    <a:pt x="14835" y="14835"/>
                  </a:cubicBezTo>
                  <a:cubicBezTo>
                    <a:pt x="24333" y="5336"/>
                    <a:pt x="37216" y="0"/>
                    <a:pt x="50648" y="0"/>
                  </a:cubicBezTo>
                  <a:close/>
                </a:path>
              </a:pathLst>
            </a:custGeom>
            <a:blipFill>
              <a:blip r:embed="rId2"/>
              <a:stretch>
                <a:fillRect l="-2455" r="-2455"/>
              </a:stretch>
            </a:blipFill>
          </p:spPr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EB711CA6-8BDE-24CD-47E4-3F0E791C2BB6}"/>
              </a:ext>
            </a:extLst>
          </p:cNvPr>
          <p:cNvSpPr/>
          <p:nvPr/>
        </p:nvSpPr>
        <p:spPr>
          <a:xfrm>
            <a:off x="14407763" y="8121944"/>
            <a:ext cx="2303296" cy="2530290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4" y="0"/>
                </a:lnTo>
                <a:lnTo>
                  <a:pt x="3513134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78015A4-6A43-3060-E7B4-6055B4781EFA}"/>
              </a:ext>
            </a:extLst>
          </p:cNvPr>
          <p:cNvSpPr/>
          <p:nvPr/>
        </p:nvSpPr>
        <p:spPr>
          <a:xfrm>
            <a:off x="16013279" y="8191500"/>
            <a:ext cx="2303296" cy="2574565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3" y="0"/>
                </a:lnTo>
                <a:lnTo>
                  <a:pt x="3513133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743F7-8606-AAC3-8DB4-2821F76F6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23" y="495300"/>
            <a:ext cx="7779500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F35B4-A51C-F267-4F1E-AD0793F95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1" y="495300"/>
            <a:ext cx="43688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ED0DA-5398-C290-60D0-FB8B17237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700" y="3025494"/>
            <a:ext cx="7779500" cy="6567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78177-FC44-85BE-0788-DE1D10EE7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0" y="3025494"/>
            <a:ext cx="4622800" cy="28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7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D86AFD-FDF6-AB70-0CF4-21674191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79BFA44E-6801-76F8-2F5D-9390DA6EF2A0}"/>
              </a:ext>
            </a:extLst>
          </p:cNvPr>
          <p:cNvGrpSpPr/>
          <p:nvPr/>
        </p:nvGrpSpPr>
        <p:grpSpPr>
          <a:xfrm>
            <a:off x="13106400" y="495300"/>
            <a:ext cx="4906023" cy="5334000"/>
            <a:chOff x="0" y="-25335"/>
            <a:chExt cx="1515615" cy="864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283438A-D4F6-5DD3-7811-E1620EC2806E}"/>
                </a:ext>
              </a:extLst>
            </p:cNvPr>
            <p:cNvSpPr/>
            <p:nvPr/>
          </p:nvSpPr>
          <p:spPr>
            <a:xfrm>
              <a:off x="0" y="-25335"/>
              <a:ext cx="1515615" cy="864586"/>
            </a:xfrm>
            <a:custGeom>
              <a:avLst/>
              <a:gdLst/>
              <a:ahLst/>
              <a:cxnLst/>
              <a:rect l="l" t="t" r="r" b="b"/>
              <a:pathLst>
                <a:path w="1515615" h="864586">
                  <a:moveTo>
                    <a:pt x="50648" y="0"/>
                  </a:moveTo>
                  <a:lnTo>
                    <a:pt x="1464967" y="0"/>
                  </a:lnTo>
                  <a:cubicBezTo>
                    <a:pt x="1492939" y="0"/>
                    <a:pt x="1515615" y="22676"/>
                    <a:pt x="1515615" y="50648"/>
                  </a:cubicBezTo>
                  <a:lnTo>
                    <a:pt x="1515615" y="813937"/>
                  </a:lnTo>
                  <a:cubicBezTo>
                    <a:pt x="1515615" y="827370"/>
                    <a:pt x="1510279" y="840253"/>
                    <a:pt x="1500781" y="849751"/>
                  </a:cubicBezTo>
                  <a:cubicBezTo>
                    <a:pt x="1491282" y="859249"/>
                    <a:pt x="1478400" y="864586"/>
                    <a:pt x="1464967" y="864586"/>
                  </a:cubicBezTo>
                  <a:lnTo>
                    <a:pt x="50648" y="864586"/>
                  </a:lnTo>
                  <a:cubicBezTo>
                    <a:pt x="37216" y="864586"/>
                    <a:pt x="24333" y="859249"/>
                    <a:pt x="14835" y="849751"/>
                  </a:cubicBezTo>
                  <a:cubicBezTo>
                    <a:pt x="5336" y="840253"/>
                    <a:pt x="0" y="827370"/>
                    <a:pt x="0" y="813937"/>
                  </a:cubicBezTo>
                  <a:lnTo>
                    <a:pt x="0" y="50648"/>
                  </a:lnTo>
                  <a:cubicBezTo>
                    <a:pt x="0" y="37216"/>
                    <a:pt x="5336" y="24333"/>
                    <a:pt x="14835" y="14835"/>
                  </a:cubicBezTo>
                  <a:cubicBezTo>
                    <a:pt x="24333" y="5336"/>
                    <a:pt x="37216" y="0"/>
                    <a:pt x="50648" y="0"/>
                  </a:cubicBezTo>
                  <a:close/>
                </a:path>
              </a:pathLst>
            </a:custGeom>
            <a:blipFill>
              <a:blip r:embed="rId2"/>
              <a:stretch>
                <a:fillRect l="-2455" r="-2455"/>
              </a:stretch>
            </a:blipFill>
          </p:spPr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C6142CFD-59B9-CF5A-D406-A8927D454D65}"/>
              </a:ext>
            </a:extLst>
          </p:cNvPr>
          <p:cNvSpPr/>
          <p:nvPr/>
        </p:nvSpPr>
        <p:spPr>
          <a:xfrm>
            <a:off x="14935200" y="8321040"/>
            <a:ext cx="1933575" cy="2377890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4" y="0"/>
                </a:lnTo>
                <a:lnTo>
                  <a:pt x="3513134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C036A97-8F05-740D-3B0C-43A74FD856E8}"/>
              </a:ext>
            </a:extLst>
          </p:cNvPr>
          <p:cNvSpPr/>
          <p:nvPr/>
        </p:nvSpPr>
        <p:spPr>
          <a:xfrm>
            <a:off x="16383000" y="8343900"/>
            <a:ext cx="1933575" cy="2422165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3" y="0"/>
                </a:lnTo>
                <a:lnTo>
                  <a:pt x="3513133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0DC1D-8BAD-DF77-E92C-E3ECC5E07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1" y="647699"/>
            <a:ext cx="6963423" cy="2971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378DC-C02E-34FB-C27B-65631977C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647699"/>
            <a:ext cx="4144023" cy="266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E4D1A-D4FE-A35F-8C74-519BB0C5E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61" y="4152900"/>
            <a:ext cx="6963423" cy="2362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AE7D8-CABF-EEF1-007F-2D26A5EA1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7432" y="4152900"/>
            <a:ext cx="3513133" cy="30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3A2B7D-E51A-CBC8-7F54-6678FAEA1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A4FB0473-5F6C-55EF-674B-0331FD56F0DE}"/>
              </a:ext>
            </a:extLst>
          </p:cNvPr>
          <p:cNvGrpSpPr/>
          <p:nvPr/>
        </p:nvGrpSpPr>
        <p:grpSpPr>
          <a:xfrm>
            <a:off x="13106400" y="495300"/>
            <a:ext cx="4906023" cy="5334000"/>
            <a:chOff x="0" y="-25335"/>
            <a:chExt cx="1515615" cy="864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249C381-F854-92CE-E92C-9D38CC4962B0}"/>
                </a:ext>
              </a:extLst>
            </p:cNvPr>
            <p:cNvSpPr/>
            <p:nvPr/>
          </p:nvSpPr>
          <p:spPr>
            <a:xfrm>
              <a:off x="0" y="-25335"/>
              <a:ext cx="1515615" cy="864586"/>
            </a:xfrm>
            <a:custGeom>
              <a:avLst/>
              <a:gdLst/>
              <a:ahLst/>
              <a:cxnLst/>
              <a:rect l="l" t="t" r="r" b="b"/>
              <a:pathLst>
                <a:path w="1515615" h="864586">
                  <a:moveTo>
                    <a:pt x="50648" y="0"/>
                  </a:moveTo>
                  <a:lnTo>
                    <a:pt x="1464967" y="0"/>
                  </a:lnTo>
                  <a:cubicBezTo>
                    <a:pt x="1492939" y="0"/>
                    <a:pt x="1515615" y="22676"/>
                    <a:pt x="1515615" y="50648"/>
                  </a:cubicBezTo>
                  <a:lnTo>
                    <a:pt x="1515615" y="813937"/>
                  </a:lnTo>
                  <a:cubicBezTo>
                    <a:pt x="1515615" y="827370"/>
                    <a:pt x="1510279" y="840253"/>
                    <a:pt x="1500781" y="849751"/>
                  </a:cubicBezTo>
                  <a:cubicBezTo>
                    <a:pt x="1491282" y="859249"/>
                    <a:pt x="1478400" y="864586"/>
                    <a:pt x="1464967" y="864586"/>
                  </a:cubicBezTo>
                  <a:lnTo>
                    <a:pt x="50648" y="864586"/>
                  </a:lnTo>
                  <a:cubicBezTo>
                    <a:pt x="37216" y="864586"/>
                    <a:pt x="24333" y="859249"/>
                    <a:pt x="14835" y="849751"/>
                  </a:cubicBezTo>
                  <a:cubicBezTo>
                    <a:pt x="5336" y="840253"/>
                    <a:pt x="0" y="827370"/>
                    <a:pt x="0" y="813937"/>
                  </a:cubicBezTo>
                  <a:lnTo>
                    <a:pt x="0" y="50648"/>
                  </a:lnTo>
                  <a:cubicBezTo>
                    <a:pt x="0" y="37216"/>
                    <a:pt x="5336" y="24333"/>
                    <a:pt x="14835" y="14835"/>
                  </a:cubicBezTo>
                  <a:cubicBezTo>
                    <a:pt x="24333" y="5336"/>
                    <a:pt x="37216" y="0"/>
                    <a:pt x="50648" y="0"/>
                  </a:cubicBezTo>
                  <a:close/>
                </a:path>
              </a:pathLst>
            </a:custGeom>
            <a:blipFill>
              <a:blip r:embed="rId2"/>
              <a:stretch>
                <a:fillRect l="-2455" r="-2455"/>
              </a:stretch>
            </a:blipFill>
          </p:spPr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111AB3A6-E8E5-7BAE-BAF3-DE7ED3FC0AAB}"/>
              </a:ext>
            </a:extLst>
          </p:cNvPr>
          <p:cNvSpPr/>
          <p:nvPr/>
        </p:nvSpPr>
        <p:spPr>
          <a:xfrm>
            <a:off x="14173200" y="8115300"/>
            <a:ext cx="2175477" cy="2462694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4" y="0"/>
                </a:lnTo>
                <a:lnTo>
                  <a:pt x="3513134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2491218-E45A-6175-956B-EE5F333EF9D2}"/>
              </a:ext>
            </a:extLst>
          </p:cNvPr>
          <p:cNvSpPr/>
          <p:nvPr/>
        </p:nvSpPr>
        <p:spPr>
          <a:xfrm>
            <a:off x="15851505" y="8115300"/>
            <a:ext cx="2466975" cy="2498365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3" y="0"/>
                </a:lnTo>
                <a:lnTo>
                  <a:pt x="3513133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08A6D-30DF-3585-5369-41557D6FB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38" y="952500"/>
            <a:ext cx="7994208" cy="247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51E61-491D-1BAA-6385-F98B0FE60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952500"/>
            <a:ext cx="3830246" cy="247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145670-493F-8BAE-2245-0BE5A6E3F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39" y="3759480"/>
            <a:ext cx="7994208" cy="2342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00566-5EB9-AC05-8268-B5983CA6B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6516" y="3721380"/>
            <a:ext cx="3700874" cy="2380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4895F9-B1B3-9F19-5319-0DA70F654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16" y="6421429"/>
            <a:ext cx="8056430" cy="1846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A3CF8-194D-887C-43AF-2CC0F0FFD9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1600" y="6412825"/>
            <a:ext cx="3830246" cy="18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64BC5-4783-6865-3239-51CF123AC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C3682779-3EAD-B1AA-4D28-DE06DED26624}"/>
              </a:ext>
            </a:extLst>
          </p:cNvPr>
          <p:cNvGrpSpPr/>
          <p:nvPr/>
        </p:nvGrpSpPr>
        <p:grpSpPr>
          <a:xfrm>
            <a:off x="13106400" y="495300"/>
            <a:ext cx="4906023" cy="5334000"/>
            <a:chOff x="0" y="-25335"/>
            <a:chExt cx="1515615" cy="864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D28F802-F641-BCB3-D8AA-5B9332BF7149}"/>
                </a:ext>
              </a:extLst>
            </p:cNvPr>
            <p:cNvSpPr/>
            <p:nvPr/>
          </p:nvSpPr>
          <p:spPr>
            <a:xfrm>
              <a:off x="0" y="-25335"/>
              <a:ext cx="1515615" cy="864586"/>
            </a:xfrm>
            <a:custGeom>
              <a:avLst/>
              <a:gdLst/>
              <a:ahLst/>
              <a:cxnLst/>
              <a:rect l="l" t="t" r="r" b="b"/>
              <a:pathLst>
                <a:path w="1515615" h="864586">
                  <a:moveTo>
                    <a:pt x="50648" y="0"/>
                  </a:moveTo>
                  <a:lnTo>
                    <a:pt x="1464967" y="0"/>
                  </a:lnTo>
                  <a:cubicBezTo>
                    <a:pt x="1492939" y="0"/>
                    <a:pt x="1515615" y="22676"/>
                    <a:pt x="1515615" y="50648"/>
                  </a:cubicBezTo>
                  <a:lnTo>
                    <a:pt x="1515615" y="813937"/>
                  </a:lnTo>
                  <a:cubicBezTo>
                    <a:pt x="1515615" y="827370"/>
                    <a:pt x="1510279" y="840253"/>
                    <a:pt x="1500781" y="849751"/>
                  </a:cubicBezTo>
                  <a:cubicBezTo>
                    <a:pt x="1491282" y="859249"/>
                    <a:pt x="1478400" y="864586"/>
                    <a:pt x="1464967" y="864586"/>
                  </a:cubicBezTo>
                  <a:lnTo>
                    <a:pt x="50648" y="864586"/>
                  </a:lnTo>
                  <a:cubicBezTo>
                    <a:pt x="37216" y="864586"/>
                    <a:pt x="24333" y="859249"/>
                    <a:pt x="14835" y="849751"/>
                  </a:cubicBezTo>
                  <a:cubicBezTo>
                    <a:pt x="5336" y="840253"/>
                    <a:pt x="0" y="827370"/>
                    <a:pt x="0" y="813937"/>
                  </a:cubicBezTo>
                  <a:lnTo>
                    <a:pt x="0" y="50648"/>
                  </a:lnTo>
                  <a:cubicBezTo>
                    <a:pt x="0" y="37216"/>
                    <a:pt x="5336" y="24333"/>
                    <a:pt x="14835" y="14835"/>
                  </a:cubicBezTo>
                  <a:cubicBezTo>
                    <a:pt x="24333" y="5336"/>
                    <a:pt x="37216" y="0"/>
                    <a:pt x="50648" y="0"/>
                  </a:cubicBezTo>
                  <a:close/>
                </a:path>
              </a:pathLst>
            </a:custGeom>
            <a:blipFill>
              <a:blip r:embed="rId2"/>
              <a:stretch>
                <a:fillRect l="-2455" r="-2455"/>
              </a:stretch>
            </a:blipFill>
          </p:spPr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7DB100FD-92D2-66D7-A1CE-4341ECFA32D9}"/>
              </a:ext>
            </a:extLst>
          </p:cNvPr>
          <p:cNvSpPr/>
          <p:nvPr/>
        </p:nvSpPr>
        <p:spPr>
          <a:xfrm>
            <a:off x="14020800" y="8086681"/>
            <a:ext cx="2379496" cy="2627489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4" y="0"/>
                </a:lnTo>
                <a:lnTo>
                  <a:pt x="3513134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EEE3814-434C-B561-7C9F-8572D1815323}"/>
              </a:ext>
            </a:extLst>
          </p:cNvPr>
          <p:cNvSpPr/>
          <p:nvPr/>
        </p:nvSpPr>
        <p:spPr>
          <a:xfrm>
            <a:off x="15697200" y="8094301"/>
            <a:ext cx="2619375" cy="2671764"/>
          </a:xfrm>
          <a:custGeom>
            <a:avLst/>
            <a:gdLst/>
            <a:ahLst/>
            <a:cxnLst/>
            <a:rect l="l" t="t" r="r" b="b"/>
            <a:pathLst>
              <a:path w="3513133" h="3532401">
                <a:moveTo>
                  <a:pt x="0" y="0"/>
                </a:moveTo>
                <a:lnTo>
                  <a:pt x="3513133" y="0"/>
                </a:lnTo>
                <a:lnTo>
                  <a:pt x="3513133" y="3532401"/>
                </a:lnTo>
                <a:lnTo>
                  <a:pt x="0" y="3532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1FA0E-324E-7C84-FD11-3212798E2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44" y="706323"/>
            <a:ext cx="7118826" cy="163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76288-256F-3D65-5BA0-537072F01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655" y="706324"/>
            <a:ext cx="2585997" cy="866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D1C7B-BCBF-224E-3E84-9232B58D2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43" y="2620839"/>
            <a:ext cx="7118827" cy="1636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2F5814-53C3-3A34-6B08-E371F41A4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233" y="2527578"/>
            <a:ext cx="4857929" cy="3029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9CD4CE-AC32-AAAE-95B7-4D3F423F8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33" y="6171725"/>
            <a:ext cx="7118827" cy="27817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41F49D-3D59-DDBD-4E49-7F9F52C3F7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8234" y="6171725"/>
            <a:ext cx="4460378" cy="19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03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90B208-08AD-237D-5FAD-FBE15F21E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3630C218-ED0D-6066-0764-83BB56F90AC0}"/>
              </a:ext>
            </a:extLst>
          </p:cNvPr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171B681-6E7D-61F3-7721-17E49C5506AB}"/>
              </a:ext>
            </a:extLst>
          </p:cNvPr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36C1-7856-102A-8176-14C2D9761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05100"/>
            <a:ext cx="10591800" cy="6096000"/>
          </a:xfrm>
        </p:spPr>
        <p:txBody>
          <a:bodyPr/>
          <a:lstStyle/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    Data analytics is a game-changer for supply chain management</a:t>
            </a:r>
            <a:r>
              <a:rPr lang="en-US" sz="2800" dirty="0">
                <a:solidFill>
                  <a:schemeClr val="bg1"/>
                </a:solidFill>
              </a:rPr>
              <a:t>, enabling companies to move from intuition-based decisions to insight-driven strategies. By harnessing historical, real-time, and predictive data, businesses can optimize inventory, forecast demand more accurately, improve supplier performance, reduce operational risks, and enhance customer service.</a:t>
            </a:r>
          </a:p>
          <a:p>
            <a:pPr>
              <a:buNone/>
            </a:pPr>
            <a:r>
              <a:rPr lang="en-US" sz="2800" dirty="0">
                <a:solidFill>
                  <a:schemeClr val="bg1"/>
                </a:solidFill>
              </a:rPr>
              <a:t>     Ultimately, </a:t>
            </a:r>
            <a:r>
              <a:rPr lang="en-US" sz="2800" b="1" dirty="0">
                <a:solidFill>
                  <a:schemeClr val="bg1"/>
                </a:solidFill>
              </a:rPr>
              <a:t>data analytics makes supply chains smarter, more agile, and  more resilient</a:t>
            </a:r>
            <a:r>
              <a:rPr lang="en-US" sz="2800" dirty="0">
                <a:solidFill>
                  <a:schemeClr val="bg1"/>
                </a:solidFill>
              </a:rPr>
              <a:t>, helping organizations stay competitive in a rapidly changing market environment</a:t>
            </a:r>
          </a:p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4770B2-D2E7-91DD-E6F2-FBD64CCF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647700"/>
            <a:ext cx="8229600" cy="11430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33115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5143500"/>
            <a:ext cx="4210511" cy="4969337"/>
            <a:chOff x="0" y="0"/>
            <a:chExt cx="896681" cy="10064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6681" cy="1006497"/>
            </a:xfrm>
            <a:custGeom>
              <a:avLst/>
              <a:gdLst/>
              <a:ahLst/>
              <a:cxnLst/>
              <a:rect l="l" t="t" r="r" b="b"/>
              <a:pathLst>
                <a:path w="896681" h="1006497">
                  <a:moveTo>
                    <a:pt x="85608" y="0"/>
                  </a:moveTo>
                  <a:lnTo>
                    <a:pt x="811073" y="0"/>
                  </a:lnTo>
                  <a:cubicBezTo>
                    <a:pt x="858353" y="0"/>
                    <a:pt x="896681" y="38328"/>
                    <a:pt x="896681" y="85608"/>
                  </a:cubicBezTo>
                  <a:lnTo>
                    <a:pt x="896681" y="920889"/>
                  </a:lnTo>
                  <a:cubicBezTo>
                    <a:pt x="896681" y="943593"/>
                    <a:pt x="887661" y="965368"/>
                    <a:pt x="871607" y="981423"/>
                  </a:cubicBezTo>
                  <a:cubicBezTo>
                    <a:pt x="855552" y="997477"/>
                    <a:pt x="833777" y="1006497"/>
                    <a:pt x="811073" y="1006497"/>
                  </a:cubicBezTo>
                  <a:lnTo>
                    <a:pt x="85608" y="1006497"/>
                  </a:lnTo>
                  <a:cubicBezTo>
                    <a:pt x="62904" y="1006497"/>
                    <a:pt x="41129" y="997477"/>
                    <a:pt x="25074" y="981423"/>
                  </a:cubicBezTo>
                  <a:cubicBezTo>
                    <a:pt x="9019" y="965368"/>
                    <a:pt x="0" y="943593"/>
                    <a:pt x="0" y="920889"/>
                  </a:cubicBezTo>
                  <a:lnTo>
                    <a:pt x="0" y="85608"/>
                  </a:lnTo>
                  <a:cubicBezTo>
                    <a:pt x="0" y="62904"/>
                    <a:pt x="9019" y="41129"/>
                    <a:pt x="25074" y="25074"/>
                  </a:cubicBezTo>
                  <a:cubicBezTo>
                    <a:pt x="41129" y="9019"/>
                    <a:pt x="62904" y="0"/>
                    <a:pt x="85608" y="0"/>
                  </a:cubicBezTo>
                  <a:close/>
                </a:path>
              </a:pathLst>
            </a:custGeom>
            <a:blipFill>
              <a:blip r:embed="rId2"/>
              <a:stretch>
                <a:fillRect l="-142821" t="-4081" b="-408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819400" y="952500"/>
            <a:ext cx="9251859" cy="116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2"/>
              </a:lnSpc>
            </a:pPr>
            <a:r>
              <a:rPr lang="en-US" sz="7200" b="1" spc="-340" dirty="0">
                <a:solidFill>
                  <a:srgbClr val="FFFFFF"/>
                </a:solidFill>
                <a:latin typeface="+mj-lt"/>
                <a:ea typeface="Montserrat Bold"/>
                <a:cs typeface="Montserrat Bold"/>
                <a:sym typeface="Montserrat Bold"/>
              </a:rPr>
              <a:t>Supply Chain Management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46177" y="23533"/>
            <a:ext cx="2228774" cy="2352675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0" y="0"/>
                </a:moveTo>
                <a:lnTo>
                  <a:pt x="3530024" y="0"/>
                </a:lnTo>
                <a:lnTo>
                  <a:pt x="3530024" y="3549385"/>
                </a:lnTo>
                <a:lnTo>
                  <a:pt x="0" y="354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25773" y="15913"/>
            <a:ext cx="2279611" cy="2308187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0" y="0"/>
                </a:moveTo>
                <a:lnTo>
                  <a:pt x="3530024" y="0"/>
                </a:lnTo>
                <a:lnTo>
                  <a:pt x="3530024" y="3549385"/>
                </a:lnTo>
                <a:lnTo>
                  <a:pt x="0" y="354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EB6A37-A685-7DCD-BB0A-92E731EAB3E1}"/>
              </a:ext>
            </a:extLst>
          </p:cNvPr>
          <p:cNvSpPr txBox="1"/>
          <p:nvPr/>
        </p:nvSpPr>
        <p:spPr>
          <a:xfrm>
            <a:off x="1219791" y="3665470"/>
            <a:ext cx="88249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Supply Chain Management (SCM)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is the 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coordination and management of all activities involved in sourcing, procurement, conversion, and logistics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. It includes the 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flow of materials, information, and finances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as a product moves from supplier to manufacturer to wholesaler to retailer to consumer.</a:t>
            </a: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Goal of SCM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:</a:t>
            </a:r>
            <a:br>
              <a:rPr lang="en-US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To 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maximize customer value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and achieve a 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sustainable competitive advantage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3C911-5D06-D0E8-6062-927477B9D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DD5FAF9-B377-BA5D-5652-517525558E27}"/>
              </a:ext>
            </a:extLst>
          </p:cNvPr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F130B6B-05DC-672A-886D-3E23022402FA}"/>
              </a:ext>
            </a:extLst>
          </p:cNvPr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492C7-1330-9A65-B1EF-637EC7173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781300"/>
            <a:ext cx="10591800" cy="6096000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Implement End-to-End Visibility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Optimize Inventory Management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Enhance Demand Forecasting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Supplier Performance Analytics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Route Optimization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Customer-Centric Analytics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Sustainable Supply Chain Analytics</a:t>
            </a:r>
          </a:p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6E7D1CB-9CF9-B62B-5163-A8D8052A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647700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R</a:t>
            </a:r>
            <a:r>
              <a:rPr lang="en-IN" sz="7200" dirty="0">
                <a:solidFill>
                  <a:schemeClr val="bg1"/>
                </a:solidFill>
              </a:rPr>
              <a:t>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1684799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90174"/>
            <a:ext cx="16230600" cy="6634667"/>
            <a:chOff x="0" y="0"/>
            <a:chExt cx="2514545" cy="10278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545" cy="1027883"/>
            </a:xfrm>
            <a:custGeom>
              <a:avLst/>
              <a:gdLst/>
              <a:ahLst/>
              <a:cxnLst/>
              <a:rect l="l" t="t" r="r" b="b"/>
              <a:pathLst>
                <a:path w="2514545" h="1027883">
                  <a:moveTo>
                    <a:pt x="30528" y="0"/>
                  </a:moveTo>
                  <a:lnTo>
                    <a:pt x="2484017" y="0"/>
                  </a:lnTo>
                  <a:cubicBezTo>
                    <a:pt x="2492113" y="0"/>
                    <a:pt x="2499878" y="3216"/>
                    <a:pt x="2505603" y="8941"/>
                  </a:cubicBezTo>
                  <a:cubicBezTo>
                    <a:pt x="2511328" y="14666"/>
                    <a:pt x="2514545" y="22431"/>
                    <a:pt x="2514545" y="30528"/>
                  </a:cubicBezTo>
                  <a:lnTo>
                    <a:pt x="2514545" y="997356"/>
                  </a:lnTo>
                  <a:cubicBezTo>
                    <a:pt x="2514545" y="1014216"/>
                    <a:pt x="2500877" y="1027883"/>
                    <a:pt x="2484017" y="1027883"/>
                  </a:cubicBezTo>
                  <a:lnTo>
                    <a:pt x="30528" y="1027883"/>
                  </a:lnTo>
                  <a:cubicBezTo>
                    <a:pt x="22431" y="1027883"/>
                    <a:pt x="14666" y="1024667"/>
                    <a:pt x="8941" y="1018942"/>
                  </a:cubicBezTo>
                  <a:cubicBezTo>
                    <a:pt x="3216" y="1013217"/>
                    <a:pt x="0" y="1005452"/>
                    <a:pt x="0" y="997356"/>
                  </a:cubicBezTo>
                  <a:lnTo>
                    <a:pt x="0" y="30528"/>
                  </a:lnTo>
                  <a:cubicBezTo>
                    <a:pt x="0" y="13668"/>
                    <a:pt x="13668" y="0"/>
                    <a:pt x="30528" y="0"/>
                  </a:cubicBezTo>
                  <a:close/>
                </a:path>
              </a:pathLst>
            </a:custGeom>
            <a:blipFill>
              <a:blip r:embed="rId2"/>
              <a:stretch>
                <a:fillRect t="-18650" b="-1865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375077" y="857885"/>
            <a:ext cx="2922209" cy="2938236"/>
          </a:xfrm>
          <a:custGeom>
            <a:avLst/>
            <a:gdLst/>
            <a:ahLst/>
            <a:cxnLst/>
            <a:rect l="l" t="t" r="r" b="b"/>
            <a:pathLst>
              <a:path w="2922209" h="2938236">
                <a:moveTo>
                  <a:pt x="0" y="0"/>
                </a:moveTo>
                <a:lnTo>
                  <a:pt x="2922209" y="0"/>
                </a:lnTo>
                <a:lnTo>
                  <a:pt x="2922209" y="2938236"/>
                </a:lnTo>
                <a:lnTo>
                  <a:pt x="0" y="293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62174" y="894713"/>
            <a:ext cx="2922209" cy="2938236"/>
          </a:xfrm>
          <a:custGeom>
            <a:avLst/>
            <a:gdLst/>
            <a:ahLst/>
            <a:cxnLst/>
            <a:rect l="l" t="t" r="r" b="b"/>
            <a:pathLst>
              <a:path w="2922209" h="2938236">
                <a:moveTo>
                  <a:pt x="0" y="0"/>
                </a:moveTo>
                <a:lnTo>
                  <a:pt x="2922210" y="0"/>
                </a:lnTo>
                <a:lnTo>
                  <a:pt x="2922210" y="2938236"/>
                </a:lnTo>
                <a:lnTo>
                  <a:pt x="0" y="293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820717"/>
            <a:ext cx="11636025" cy="201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38"/>
              </a:lnSpc>
            </a:pPr>
            <a:r>
              <a:rPr lang="en-US" sz="14125" b="1" spc="-550" dirty="0">
                <a:solidFill>
                  <a:srgbClr val="FFFFFF"/>
                </a:solidFill>
                <a:latin typeface="+mj-lt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25953" y="9099550"/>
            <a:ext cx="1236093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674844" y="0"/>
            <a:ext cx="2374784" cy="2324100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0" y="0"/>
                </a:moveTo>
                <a:lnTo>
                  <a:pt x="3530024" y="0"/>
                </a:lnTo>
                <a:lnTo>
                  <a:pt x="3530024" y="3549385"/>
                </a:lnTo>
                <a:lnTo>
                  <a:pt x="0" y="354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30600" y="15913"/>
            <a:ext cx="2374784" cy="2308187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0" y="0"/>
                </a:moveTo>
                <a:lnTo>
                  <a:pt x="3530024" y="0"/>
                </a:lnTo>
                <a:lnTo>
                  <a:pt x="3530024" y="3549385"/>
                </a:lnTo>
                <a:lnTo>
                  <a:pt x="0" y="354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715828" y="3900087"/>
            <a:ext cx="5442450" cy="2819400"/>
            <a:chOff x="2006847" y="-205210"/>
            <a:chExt cx="1433355" cy="436799"/>
          </a:xfrm>
        </p:grpSpPr>
        <p:sp>
          <p:nvSpPr>
            <p:cNvPr id="8" name="Freeform 8"/>
            <p:cNvSpPr/>
            <p:nvPr/>
          </p:nvSpPr>
          <p:spPr>
            <a:xfrm>
              <a:off x="2006847" y="-205210"/>
              <a:ext cx="1433355" cy="436799"/>
            </a:xfrm>
            <a:custGeom>
              <a:avLst/>
              <a:gdLst/>
              <a:ahLst/>
              <a:cxnLst/>
              <a:rect l="l" t="t" r="r" b="b"/>
              <a:pathLst>
                <a:path w="1433355" h="872292">
                  <a:moveTo>
                    <a:pt x="53555" y="0"/>
                  </a:moveTo>
                  <a:lnTo>
                    <a:pt x="1379800" y="0"/>
                  </a:lnTo>
                  <a:cubicBezTo>
                    <a:pt x="1409378" y="0"/>
                    <a:pt x="1433355" y="23977"/>
                    <a:pt x="1433355" y="53555"/>
                  </a:cubicBezTo>
                  <a:lnTo>
                    <a:pt x="1433355" y="818737"/>
                  </a:lnTo>
                  <a:cubicBezTo>
                    <a:pt x="1433355" y="832940"/>
                    <a:pt x="1427713" y="846562"/>
                    <a:pt x="1417669" y="856606"/>
                  </a:cubicBezTo>
                  <a:cubicBezTo>
                    <a:pt x="1407626" y="866649"/>
                    <a:pt x="1394004" y="872292"/>
                    <a:pt x="1379800" y="872292"/>
                  </a:cubicBezTo>
                  <a:lnTo>
                    <a:pt x="53555" y="872292"/>
                  </a:lnTo>
                  <a:cubicBezTo>
                    <a:pt x="39351" y="872292"/>
                    <a:pt x="25729" y="866649"/>
                    <a:pt x="15686" y="856606"/>
                  </a:cubicBezTo>
                  <a:cubicBezTo>
                    <a:pt x="5642" y="846562"/>
                    <a:pt x="0" y="832940"/>
                    <a:pt x="0" y="818737"/>
                  </a:cubicBezTo>
                  <a:lnTo>
                    <a:pt x="0" y="53555"/>
                  </a:lnTo>
                  <a:cubicBezTo>
                    <a:pt x="0" y="39351"/>
                    <a:pt x="5642" y="25729"/>
                    <a:pt x="15686" y="15686"/>
                  </a:cubicBezTo>
                  <a:cubicBezTo>
                    <a:pt x="25729" y="5642"/>
                    <a:pt x="39351" y="0"/>
                    <a:pt x="53555" y="0"/>
                  </a:cubicBezTo>
                  <a:close/>
                </a:path>
              </a:pathLst>
            </a:custGeom>
            <a:blipFill>
              <a:blip r:embed="rId4"/>
              <a:stretch>
                <a:fillRect t="-4739" b="-4739"/>
              </a:stretch>
            </a:blipFill>
          </p:spPr>
        </p:sp>
      </p:grpSp>
      <p:sp>
        <p:nvSpPr>
          <p:cNvPr id="12" name="Freeform 5"/>
          <p:cNvSpPr/>
          <p:nvPr/>
        </p:nvSpPr>
        <p:spPr>
          <a:xfrm>
            <a:off x="11715828" y="7127032"/>
            <a:ext cx="5321511" cy="2841587"/>
          </a:xfrm>
          <a:custGeom>
            <a:avLst/>
            <a:gdLst/>
            <a:ahLst/>
            <a:cxnLst/>
            <a:rect l="l" t="t" r="r" b="b"/>
            <a:pathLst>
              <a:path w="1513241" h="917071">
                <a:moveTo>
                  <a:pt x="50728" y="0"/>
                </a:moveTo>
                <a:lnTo>
                  <a:pt x="1462514" y="0"/>
                </a:lnTo>
                <a:cubicBezTo>
                  <a:pt x="1475967" y="0"/>
                  <a:pt x="1488870" y="5345"/>
                  <a:pt x="1498384" y="14858"/>
                </a:cubicBezTo>
                <a:cubicBezTo>
                  <a:pt x="1507897" y="24371"/>
                  <a:pt x="1513241" y="37274"/>
                  <a:pt x="1513241" y="50728"/>
                </a:cubicBezTo>
                <a:lnTo>
                  <a:pt x="1513241" y="866343"/>
                </a:lnTo>
                <a:cubicBezTo>
                  <a:pt x="1513241" y="894359"/>
                  <a:pt x="1490530" y="917071"/>
                  <a:pt x="1462514" y="917071"/>
                </a:cubicBezTo>
                <a:lnTo>
                  <a:pt x="50728" y="917071"/>
                </a:lnTo>
                <a:cubicBezTo>
                  <a:pt x="37274" y="917071"/>
                  <a:pt x="24371" y="911726"/>
                  <a:pt x="14858" y="902213"/>
                </a:cubicBezTo>
                <a:cubicBezTo>
                  <a:pt x="5345" y="892700"/>
                  <a:pt x="0" y="879797"/>
                  <a:pt x="0" y="866343"/>
                </a:cubicBezTo>
                <a:lnTo>
                  <a:pt x="0" y="50728"/>
                </a:lnTo>
                <a:cubicBezTo>
                  <a:pt x="0" y="37274"/>
                  <a:pt x="5345" y="24371"/>
                  <a:pt x="14858" y="14858"/>
                </a:cubicBezTo>
                <a:cubicBezTo>
                  <a:pt x="24371" y="5345"/>
                  <a:pt x="37274" y="0"/>
                  <a:pt x="50728" y="0"/>
                </a:cubicBezTo>
                <a:close/>
              </a:path>
            </a:pathLst>
          </a:custGeom>
          <a:blipFill>
            <a:blip r:embed="rId5"/>
            <a:stretch>
              <a:fillRect t="-11878" b="-118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14C7466-2BC3-171C-5BE1-7F4B47AD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590550"/>
            <a:ext cx="9601200" cy="11430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bg2">
                    <a:lumMod val="90000"/>
                  </a:schemeClr>
                </a:solidFill>
              </a:rPr>
              <a:t>Main Divisions in SCM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0122B03-1555-CDFE-7485-C2F016394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52700"/>
            <a:ext cx="5486400" cy="5562600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Procurement or Sourcing</a:t>
            </a:r>
          </a:p>
          <a:p>
            <a:r>
              <a:rPr lang="en-IN" dirty="0">
                <a:solidFill>
                  <a:schemeClr val="bg2"/>
                </a:solidFill>
              </a:rPr>
              <a:t>Inventory Management</a:t>
            </a:r>
          </a:p>
          <a:p>
            <a:r>
              <a:rPr lang="en-IN" dirty="0">
                <a:solidFill>
                  <a:schemeClr val="bg2"/>
                </a:solidFill>
              </a:rPr>
              <a:t>Warehouse and Storage</a:t>
            </a:r>
          </a:p>
          <a:p>
            <a:r>
              <a:rPr lang="en-IN" dirty="0">
                <a:solidFill>
                  <a:schemeClr val="bg2"/>
                </a:solidFill>
              </a:rPr>
              <a:t>Transportation or Logistics</a:t>
            </a:r>
          </a:p>
          <a:p>
            <a:r>
              <a:rPr lang="en-IN" dirty="0">
                <a:solidFill>
                  <a:schemeClr val="bg2"/>
                </a:solidFill>
              </a:rPr>
              <a:t>Production or Manufacturing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E9C499B-33C6-BED5-FAA8-621B9EEB0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428" y="2400300"/>
            <a:ext cx="5200572" cy="5715000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Demand Planning and Forecasting</a:t>
            </a:r>
          </a:p>
          <a:p>
            <a:r>
              <a:rPr lang="en-IN" dirty="0">
                <a:solidFill>
                  <a:schemeClr val="bg2"/>
                </a:solidFill>
              </a:rPr>
              <a:t>Order Fulfillment</a:t>
            </a:r>
          </a:p>
          <a:p>
            <a:r>
              <a:rPr lang="en-IN" dirty="0">
                <a:solidFill>
                  <a:schemeClr val="bg2"/>
                </a:solidFill>
              </a:rPr>
              <a:t>Customer Relationship Management(CRM)</a:t>
            </a:r>
          </a:p>
          <a:p>
            <a:r>
              <a:rPr lang="en-IN" dirty="0">
                <a:solidFill>
                  <a:schemeClr val="bg2"/>
                </a:solidFill>
              </a:rPr>
              <a:t>Returns Management</a:t>
            </a:r>
          </a:p>
          <a:p>
            <a:r>
              <a:rPr lang="en-IN" dirty="0">
                <a:solidFill>
                  <a:schemeClr val="bg2"/>
                </a:solidFill>
              </a:rPr>
              <a:t>Supply Chain Planning and Coordination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19128" y="7002463"/>
            <a:ext cx="2371672" cy="2414846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3530025" y="0"/>
                </a:moveTo>
                <a:lnTo>
                  <a:pt x="0" y="0"/>
                </a:lnTo>
                <a:lnTo>
                  <a:pt x="0" y="3549384"/>
                </a:lnTo>
                <a:lnTo>
                  <a:pt x="3530025" y="3549384"/>
                </a:lnTo>
                <a:lnTo>
                  <a:pt x="3530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981200" y="7002463"/>
            <a:ext cx="2225660" cy="2414846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3530025" y="0"/>
                </a:moveTo>
                <a:lnTo>
                  <a:pt x="0" y="0"/>
                </a:lnTo>
                <a:lnTo>
                  <a:pt x="0" y="3549384"/>
                </a:lnTo>
                <a:lnTo>
                  <a:pt x="3530025" y="3549384"/>
                </a:lnTo>
                <a:lnTo>
                  <a:pt x="3530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645049-478E-0451-2DF1-6E406EE8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6459200" cy="11430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bg2"/>
                </a:solidFill>
              </a:rPr>
              <a:t>Key Technologies in SCM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F8B0795-E042-3A25-D84C-D71353412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1293" y="2476500"/>
            <a:ext cx="4038600" cy="4525963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Enterprise Resource Planning(ERP)</a:t>
            </a:r>
          </a:p>
          <a:p>
            <a:r>
              <a:rPr lang="en-IN" dirty="0">
                <a:solidFill>
                  <a:schemeClr val="bg2"/>
                </a:solidFill>
              </a:rPr>
              <a:t>Internet of Things(IoT)</a:t>
            </a:r>
          </a:p>
          <a:p>
            <a:r>
              <a:rPr lang="en-IN" dirty="0">
                <a:solidFill>
                  <a:schemeClr val="bg2"/>
                </a:solidFill>
              </a:rPr>
              <a:t>Artificial Intelligence and Machine Learning</a:t>
            </a:r>
          </a:p>
          <a:p>
            <a:r>
              <a:rPr lang="en-IN" dirty="0">
                <a:solidFill>
                  <a:schemeClr val="bg2"/>
                </a:solidFill>
              </a:rPr>
              <a:t>Block Chain</a:t>
            </a:r>
          </a:p>
          <a:p>
            <a:r>
              <a:rPr lang="en-IN" dirty="0">
                <a:solidFill>
                  <a:schemeClr val="bg2"/>
                </a:solidFill>
              </a:rPr>
              <a:t>RFID and Barcoding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39FBAD5-B27E-93D9-EE98-10E171AAE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50490" y="2628900"/>
            <a:ext cx="5562600" cy="6019800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Cloud Computing</a:t>
            </a:r>
          </a:p>
          <a:p>
            <a:r>
              <a:rPr lang="en-IN" dirty="0">
                <a:solidFill>
                  <a:schemeClr val="bg2"/>
                </a:solidFill>
              </a:rPr>
              <a:t>Robotics and Automation</a:t>
            </a:r>
          </a:p>
          <a:p>
            <a:r>
              <a:rPr lang="en-IN" dirty="0">
                <a:solidFill>
                  <a:schemeClr val="bg2"/>
                </a:solidFill>
              </a:rPr>
              <a:t>Advanced Analytics and Big Data</a:t>
            </a:r>
          </a:p>
          <a:p>
            <a:r>
              <a:rPr lang="en-IN" dirty="0">
                <a:solidFill>
                  <a:schemeClr val="bg2"/>
                </a:solidFill>
              </a:rPr>
              <a:t>3D Printing</a:t>
            </a:r>
          </a:p>
          <a:p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56F58F-8114-7379-7CBB-B7633F8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74638"/>
            <a:ext cx="8229600" cy="11430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bg2"/>
                </a:solidFill>
              </a:rPr>
              <a:t>ERP in SCM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5343CA4-6752-440E-F9CC-DA67570DC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4935200" cy="78867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bg2"/>
                </a:solidFill>
              </a:rPr>
              <a:t>ERP</a:t>
            </a:r>
            <a:r>
              <a:rPr lang="en-US" sz="2800" dirty="0">
                <a:solidFill>
                  <a:schemeClr val="bg2"/>
                </a:solidFill>
              </a:rPr>
              <a:t> is a type of software system that integrates and manages core business processes in real-time through a centralized database.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/>
                </a:solidFill>
              </a:rPr>
              <a:t>In Supply Chain Management, ERP helps with:</a:t>
            </a:r>
          </a:p>
          <a:p>
            <a:r>
              <a:rPr lang="en-IN" sz="2800" dirty="0">
                <a:solidFill>
                  <a:schemeClr val="bg2"/>
                </a:solidFill>
              </a:rPr>
              <a:t>Inventory Management</a:t>
            </a:r>
          </a:p>
          <a:p>
            <a:r>
              <a:rPr lang="en-IN" sz="2800" dirty="0">
                <a:solidFill>
                  <a:schemeClr val="bg2"/>
                </a:solidFill>
              </a:rPr>
              <a:t>Procurement and Sourcing</a:t>
            </a:r>
          </a:p>
          <a:p>
            <a:r>
              <a:rPr lang="en-IN" sz="2800" dirty="0">
                <a:solidFill>
                  <a:schemeClr val="bg2"/>
                </a:solidFill>
              </a:rPr>
              <a:t>Production Planning</a:t>
            </a:r>
          </a:p>
          <a:p>
            <a:r>
              <a:rPr lang="en-IN" sz="2800" dirty="0">
                <a:solidFill>
                  <a:schemeClr val="bg2"/>
                </a:solidFill>
              </a:rPr>
              <a:t>Order Processing</a:t>
            </a:r>
          </a:p>
          <a:p>
            <a:r>
              <a:rPr lang="en-IN" sz="2800" dirty="0">
                <a:solidFill>
                  <a:schemeClr val="bg2"/>
                </a:solidFill>
              </a:rPr>
              <a:t>Financial Tracking</a:t>
            </a:r>
          </a:p>
          <a:p>
            <a:r>
              <a:rPr lang="en-IN" sz="2800" dirty="0">
                <a:solidFill>
                  <a:schemeClr val="bg2"/>
                </a:solidFill>
              </a:rPr>
              <a:t>Logistics and Transportation Coordination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bg2"/>
                </a:solidFill>
              </a:rPr>
              <a:t>Example:</a:t>
            </a:r>
          </a:p>
          <a:p>
            <a:r>
              <a:rPr lang="en-IN" sz="2800" dirty="0">
                <a:solidFill>
                  <a:schemeClr val="bg2"/>
                </a:solidFill>
              </a:rPr>
              <a:t>SAP</a:t>
            </a:r>
          </a:p>
          <a:p>
            <a:r>
              <a:rPr lang="en-IN" sz="2800" dirty="0">
                <a:solidFill>
                  <a:schemeClr val="bg2"/>
                </a:solidFill>
              </a:rPr>
              <a:t>Oracle </a:t>
            </a:r>
            <a:r>
              <a:rPr lang="en-IN" sz="2800" dirty="0" err="1">
                <a:solidFill>
                  <a:schemeClr val="bg2"/>
                </a:solidFill>
              </a:rPr>
              <a:t>Netsuite</a:t>
            </a:r>
            <a:endParaRPr lang="en-IN" sz="2800" dirty="0">
              <a:solidFill>
                <a:schemeClr val="bg2"/>
              </a:solidFill>
            </a:endParaRPr>
          </a:p>
          <a:p>
            <a:r>
              <a:rPr lang="en-IN" sz="2800" dirty="0">
                <a:solidFill>
                  <a:schemeClr val="bg2"/>
                </a:solidFill>
              </a:rPr>
              <a:t>Microsoft Dynamics 365</a:t>
            </a:r>
          </a:p>
          <a:p>
            <a:pPr marL="0" indent="0">
              <a:buNone/>
            </a:pPr>
            <a:endParaRPr lang="en-I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FBA4B8-8754-BE7A-C7BC-0D5FD4B6B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947CA8-2D3C-41AE-14F0-1543DBD51220}"/>
              </a:ext>
            </a:extLst>
          </p:cNvPr>
          <p:cNvSpPr/>
          <p:nvPr/>
        </p:nvSpPr>
        <p:spPr>
          <a:xfrm flipH="1">
            <a:off x="219126" y="7429500"/>
            <a:ext cx="2524073" cy="1987809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3530025" y="0"/>
                </a:moveTo>
                <a:lnTo>
                  <a:pt x="0" y="0"/>
                </a:lnTo>
                <a:lnTo>
                  <a:pt x="0" y="3549384"/>
                </a:lnTo>
                <a:lnTo>
                  <a:pt x="3530025" y="3549384"/>
                </a:lnTo>
                <a:lnTo>
                  <a:pt x="3530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5A77C68-3DB9-D0AA-5362-C8FC0D10277F}"/>
              </a:ext>
            </a:extLst>
          </p:cNvPr>
          <p:cNvSpPr/>
          <p:nvPr/>
        </p:nvSpPr>
        <p:spPr>
          <a:xfrm flipH="1">
            <a:off x="2176374" y="7480150"/>
            <a:ext cx="2149460" cy="2032297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3530025" y="0"/>
                </a:moveTo>
                <a:lnTo>
                  <a:pt x="0" y="0"/>
                </a:lnTo>
                <a:lnTo>
                  <a:pt x="0" y="3549384"/>
                </a:lnTo>
                <a:lnTo>
                  <a:pt x="3530025" y="3549384"/>
                </a:lnTo>
                <a:lnTo>
                  <a:pt x="3530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F378E3-99AE-E57E-208D-1F036D6B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6459200" cy="11430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bg2"/>
                </a:solidFill>
              </a:rPr>
              <a:t>CRM in SCM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72C62B-A74F-129E-7212-79DA730C1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0" y="1790701"/>
            <a:ext cx="15240000" cy="7626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CRM</a:t>
            </a:r>
            <a:r>
              <a:rPr lang="en-US" dirty="0">
                <a:solidFill>
                  <a:schemeClr val="bg2"/>
                </a:solidFill>
              </a:rPr>
              <a:t> is software designed to manage a company’s interactions with current and potential customers.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In Supply Chain Management, CRM helps with:</a:t>
            </a:r>
          </a:p>
          <a:p>
            <a:r>
              <a:rPr lang="en-US" dirty="0">
                <a:solidFill>
                  <a:schemeClr val="bg2"/>
                </a:solidFill>
              </a:rPr>
              <a:t>Understanding customer demand and behavior</a:t>
            </a:r>
          </a:p>
          <a:p>
            <a:r>
              <a:rPr lang="en-US" dirty="0">
                <a:solidFill>
                  <a:schemeClr val="bg2"/>
                </a:solidFill>
              </a:rPr>
              <a:t>Capturing customer feedback for quality control</a:t>
            </a:r>
          </a:p>
          <a:p>
            <a:r>
              <a:rPr lang="en-US" dirty="0">
                <a:solidFill>
                  <a:schemeClr val="bg2"/>
                </a:solidFill>
              </a:rPr>
              <a:t>Managing orders, service, and complaints</a:t>
            </a:r>
          </a:p>
          <a:p>
            <a:r>
              <a:rPr lang="en-US" dirty="0">
                <a:solidFill>
                  <a:schemeClr val="bg2"/>
                </a:solidFill>
              </a:rPr>
              <a:t>Enabling customized supply chain responses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Examples:</a:t>
            </a:r>
          </a:p>
          <a:p>
            <a:r>
              <a:rPr lang="en-US" dirty="0">
                <a:solidFill>
                  <a:schemeClr val="bg2"/>
                </a:solidFill>
              </a:rPr>
              <a:t>Salesforce</a:t>
            </a:r>
          </a:p>
          <a:p>
            <a:r>
              <a:rPr lang="en-US" dirty="0">
                <a:solidFill>
                  <a:schemeClr val="bg2"/>
                </a:solidFill>
              </a:rPr>
              <a:t>Zoho CRM</a:t>
            </a:r>
          </a:p>
          <a:p>
            <a:r>
              <a:rPr lang="en-US" dirty="0" err="1">
                <a:solidFill>
                  <a:schemeClr val="bg2"/>
                </a:solidFill>
              </a:rPr>
              <a:t>Hubspot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7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FB248-C888-6399-AC43-82546CA08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F1DDB649-6DD5-974E-9472-E8FABE72912B}"/>
              </a:ext>
            </a:extLst>
          </p:cNvPr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9EF61DF-F9B9-28E2-3D90-44BEEFAA774D}"/>
              </a:ext>
            </a:extLst>
          </p:cNvPr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4495D-CFF9-58A4-F1D0-4CDFE6C1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3086100"/>
            <a:ext cx="8077200" cy="4876800"/>
          </a:xfrm>
        </p:spPr>
        <p:txBody>
          <a:bodyPr/>
          <a:lstStyle/>
          <a:p>
            <a:r>
              <a:rPr lang="en-IN" sz="2800" dirty="0">
                <a:solidFill>
                  <a:schemeClr val="bg2"/>
                </a:solidFill>
              </a:rPr>
              <a:t>Operational Efficiency</a:t>
            </a:r>
          </a:p>
          <a:p>
            <a:r>
              <a:rPr lang="en-IN" sz="2800" dirty="0">
                <a:solidFill>
                  <a:schemeClr val="bg2"/>
                </a:solidFill>
              </a:rPr>
              <a:t>Cost Reduction</a:t>
            </a:r>
          </a:p>
          <a:p>
            <a:r>
              <a:rPr lang="en-IN" sz="2800" dirty="0">
                <a:solidFill>
                  <a:schemeClr val="bg2"/>
                </a:solidFill>
              </a:rPr>
              <a:t>Customer Satisfaction</a:t>
            </a:r>
          </a:p>
          <a:p>
            <a:r>
              <a:rPr lang="en-IN" sz="2800" dirty="0">
                <a:solidFill>
                  <a:schemeClr val="bg2"/>
                </a:solidFill>
              </a:rPr>
              <a:t>Competitive Advantage</a:t>
            </a:r>
          </a:p>
          <a:p>
            <a:r>
              <a:rPr lang="en-IN" sz="2800" dirty="0">
                <a:solidFill>
                  <a:schemeClr val="bg2"/>
                </a:solidFill>
              </a:rPr>
              <a:t>Risk Management</a:t>
            </a:r>
          </a:p>
          <a:p>
            <a:r>
              <a:rPr lang="en-IN" sz="2800" dirty="0">
                <a:solidFill>
                  <a:schemeClr val="bg2"/>
                </a:solidFill>
              </a:rPr>
              <a:t>Sustainability</a:t>
            </a:r>
          </a:p>
          <a:p>
            <a:r>
              <a:rPr lang="en-IN" sz="2800" dirty="0">
                <a:solidFill>
                  <a:schemeClr val="bg2"/>
                </a:solidFill>
              </a:rPr>
              <a:t>Globalization Support</a:t>
            </a:r>
          </a:p>
          <a:p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1E026C-47DF-2C92-6B40-8D40F420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3792200" cy="2430462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Importance of Supply Chain Management in Modern Business</a:t>
            </a:r>
            <a:endParaRPr lang="en-IN" sz="7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5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40DFE-75A8-54FD-ABE0-1934F30FF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4169C03-4C41-4F6B-A9DC-865116211E86}"/>
              </a:ext>
            </a:extLst>
          </p:cNvPr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878735D-BEC3-1832-648A-43AAA43C5E7B}"/>
              </a:ext>
            </a:extLst>
          </p:cNvPr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FE4FA-9179-C97F-97A9-11C89363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507194"/>
            <a:ext cx="8229600" cy="11430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bg2"/>
                </a:solidFill>
              </a:rPr>
              <a:t>Real-World 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AA9F2-2267-693B-9204-4CF13CAC4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13563600" cy="35433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2"/>
                </a:solidFill>
              </a:rPr>
              <a:t>Amazon</a:t>
            </a:r>
          </a:p>
          <a:p>
            <a:r>
              <a:rPr lang="en-US" b="1" dirty="0">
                <a:solidFill>
                  <a:schemeClr val="bg2"/>
                </a:solidFill>
              </a:rPr>
              <a:t>Technology-Driven Logistics</a:t>
            </a:r>
            <a:r>
              <a:rPr lang="en-US" dirty="0">
                <a:solidFill>
                  <a:schemeClr val="bg2"/>
                </a:solidFill>
              </a:rPr>
              <a:t>: Uses robotics, AI, and big data to optimize warehouse operations and delivery routes.</a:t>
            </a:r>
          </a:p>
          <a:p>
            <a:r>
              <a:rPr lang="en-US" b="1" dirty="0">
                <a:solidFill>
                  <a:schemeClr val="bg2"/>
                </a:solidFill>
              </a:rPr>
              <a:t>Prime Delivery</a:t>
            </a:r>
            <a:r>
              <a:rPr lang="en-US" dirty="0">
                <a:solidFill>
                  <a:schemeClr val="bg2"/>
                </a:solidFill>
              </a:rPr>
              <a:t>: SCM enables 1–2 day delivery across global markets.</a:t>
            </a:r>
          </a:p>
          <a:p>
            <a:r>
              <a:rPr lang="en-US" b="1" dirty="0">
                <a:solidFill>
                  <a:schemeClr val="bg2"/>
                </a:solidFill>
              </a:rPr>
              <a:t>Fulfillment Centers</a:t>
            </a:r>
            <a:r>
              <a:rPr lang="en-US" dirty="0">
                <a:solidFill>
                  <a:schemeClr val="bg2"/>
                </a:solidFill>
              </a:rPr>
              <a:t>: Strategic locations reduce shipping times and costs.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871A1E-CD02-04BF-B6C3-98172ECBD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5143500"/>
            <a:ext cx="16078200" cy="467836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2"/>
                </a:solidFill>
              </a:rPr>
              <a:t>Apple</a:t>
            </a:r>
          </a:p>
          <a:p>
            <a:r>
              <a:rPr lang="en-US" b="1" dirty="0">
                <a:solidFill>
                  <a:schemeClr val="bg2"/>
                </a:solidFill>
              </a:rPr>
              <a:t>Integrated Global Supply Chain</a:t>
            </a:r>
            <a:r>
              <a:rPr lang="en-US" dirty="0">
                <a:solidFill>
                  <a:schemeClr val="bg2"/>
                </a:solidFill>
              </a:rPr>
              <a:t>: Manages components sourced globally and assembles them with precise timing.</a:t>
            </a:r>
          </a:p>
          <a:p>
            <a:r>
              <a:rPr lang="en-US" b="1" dirty="0">
                <a:solidFill>
                  <a:schemeClr val="bg2"/>
                </a:solidFill>
              </a:rPr>
              <a:t>Vendor Relationships</a:t>
            </a:r>
            <a:r>
              <a:rPr lang="en-US" dirty="0">
                <a:solidFill>
                  <a:schemeClr val="bg2"/>
                </a:solidFill>
              </a:rPr>
              <a:t>: Strong ties with suppliers ensure quality and availability</a:t>
            </a:r>
            <a:endParaRPr lang="en-IN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Inventory Mastery</a:t>
            </a:r>
            <a:r>
              <a:rPr lang="en-US" dirty="0">
                <a:solidFill>
                  <a:schemeClr val="bg2"/>
                </a:solidFill>
              </a:rPr>
              <a:t>: Keeps low inventory levels while avoiding stockouts through accurate forecasting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0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E11880-D826-A419-8458-AF879CDA4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4942696-CB2C-87FE-DFDD-7210C20D7D46}"/>
              </a:ext>
            </a:extLst>
          </p:cNvPr>
          <p:cNvSpPr/>
          <p:nvPr/>
        </p:nvSpPr>
        <p:spPr>
          <a:xfrm>
            <a:off x="144780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2DCC0A2-BF85-19F8-C262-2292C1F3BD17}"/>
              </a:ext>
            </a:extLst>
          </p:cNvPr>
          <p:cNvSpPr/>
          <p:nvPr/>
        </p:nvSpPr>
        <p:spPr>
          <a:xfrm>
            <a:off x="15773400" y="484334"/>
            <a:ext cx="1856427" cy="1866608"/>
          </a:xfrm>
          <a:custGeom>
            <a:avLst/>
            <a:gdLst/>
            <a:ahLst/>
            <a:cxnLst/>
            <a:rect l="l" t="t" r="r" b="b"/>
            <a:pathLst>
              <a:path w="1856427" h="1866608">
                <a:moveTo>
                  <a:pt x="0" y="0"/>
                </a:moveTo>
                <a:lnTo>
                  <a:pt x="1856427" y="0"/>
                </a:lnTo>
                <a:lnTo>
                  <a:pt x="1856427" y="1866608"/>
                </a:lnTo>
                <a:lnTo>
                  <a:pt x="0" y="186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F48C59-EE65-0CAA-5619-A34CBEE1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731838"/>
            <a:ext cx="8229600" cy="1371600"/>
          </a:xfrm>
        </p:spPr>
        <p:txBody>
          <a:bodyPr>
            <a:normAutofit/>
          </a:bodyPr>
          <a:lstStyle/>
          <a:p>
            <a:r>
              <a:rPr lang="en-IN" sz="7200" dirty="0">
                <a:solidFill>
                  <a:schemeClr val="bg1"/>
                </a:solidFill>
                <a:cs typeface="Times New Roman" panose="02020603050405020304" pitchFamily="18" charset="0"/>
              </a:rPr>
              <a:t>Project Objective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51A58-8EAB-D648-3B73-6F2624706B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6000" y="3162300"/>
            <a:ext cx="10134600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Enhance Supplier Performance Monitoring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Track on-time delivery rates, lead times, and defect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Identify high-risk suppliers and optimize sourcing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Reduce Supply Chain Costs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Analyze logistics, warehousing, procurement, and transportation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Identify inefficiencies and opportunities for cost savings.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93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10536</TotalTime>
  <Words>796</Words>
  <Application>Microsoft Office PowerPoint</Application>
  <PresentationFormat>Custom</PresentationFormat>
  <Paragraphs>114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Montserrat</vt:lpstr>
      <vt:lpstr>Montserrat Bold</vt:lpstr>
      <vt:lpstr>Calibri</vt:lpstr>
      <vt:lpstr>Times New Roman</vt:lpstr>
      <vt:lpstr>Arial</vt:lpstr>
      <vt:lpstr>Office Theme</vt:lpstr>
      <vt:lpstr>PowerPoint Presentation</vt:lpstr>
      <vt:lpstr>PowerPoint Presentation</vt:lpstr>
      <vt:lpstr>Main Divisions in SCM</vt:lpstr>
      <vt:lpstr>Key Technologies in SCM</vt:lpstr>
      <vt:lpstr>ERP in SCM</vt:lpstr>
      <vt:lpstr>CRM in SCM</vt:lpstr>
      <vt:lpstr>Importance of Supply Chain Management in Modern Business</vt:lpstr>
      <vt:lpstr>Real-World Examples</vt:lpstr>
      <vt:lpstr>Project Objective</vt:lpstr>
      <vt:lpstr>Tools and Methodology</vt:lpstr>
      <vt:lpstr>Key KPI’s Measured</vt:lpstr>
      <vt:lpstr>Description of each KPI’s </vt:lpstr>
      <vt:lpstr>Tableau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  <vt:lpstr>Recommendations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Management</dc:title>
  <dc:creator>Glyny George</dc:creator>
  <cp:lastModifiedBy>Glyny George</cp:lastModifiedBy>
  <cp:revision>3</cp:revision>
  <dcterms:created xsi:type="dcterms:W3CDTF">2006-08-16T00:00:00Z</dcterms:created>
  <dcterms:modified xsi:type="dcterms:W3CDTF">2025-05-23T05:32:22Z</dcterms:modified>
  <dc:identifier>DAGngJhXY_4</dc:identifier>
</cp:coreProperties>
</file>